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notesMasterIdLst>
    <p:notesMasterId r:id="rId19"/>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05" autoAdjust="0"/>
  </p:normalViewPr>
  <p:slideViewPr>
    <p:cSldViewPr snapToGrid="0" snapToObjects="1">
      <p:cViewPr varScale="1">
        <p:scale>
          <a:sx n="115" d="100"/>
          <a:sy n="115" d="100"/>
        </p:scale>
        <p:origin x="-23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36F01-2CCB-434F-B9DB-79E896C5EB11}" type="datetimeFigureOut">
              <a:rPr lang="en-US" smtClean="0"/>
              <a:t>9/8/16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15E58-49D1-AF4C-8590-F31F6347BDE3}" type="slidenum">
              <a:rPr lang="en-US" smtClean="0"/>
              <a:t>‹#›</a:t>
            </a:fld>
            <a:endParaRPr lang="en-US" dirty="0"/>
          </a:p>
        </p:txBody>
      </p:sp>
    </p:spTree>
    <p:extLst>
      <p:ext uri="{BB962C8B-B14F-4D97-AF65-F5344CB8AC3E}">
        <p14:creationId xmlns:p14="http://schemas.microsoft.com/office/powerpoint/2010/main" val="12237904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415E58-49D1-AF4C-8590-F31F6347BDE3}" type="slidenum">
              <a:rPr lang="en-US" smtClean="0"/>
              <a:t>1</a:t>
            </a:fld>
            <a:endParaRPr lang="en-US" dirty="0"/>
          </a:p>
        </p:txBody>
      </p:sp>
    </p:spTree>
    <p:extLst>
      <p:ext uri="{BB962C8B-B14F-4D97-AF65-F5344CB8AC3E}">
        <p14:creationId xmlns:p14="http://schemas.microsoft.com/office/powerpoint/2010/main" val="303513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2754ED01-E2A0-4C1E-8E21-014B9904157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E519B35-DB47-F144-B43A-925A5B7D6D11}" type="datetimeFigureOut">
              <a:rPr lang="en-US" smtClean="0"/>
              <a:t>9/8/16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19B35-DB47-F144-B43A-925A5B7D6D11}" type="datetimeFigureOut">
              <a:rPr lang="en-US" smtClean="0"/>
              <a:t>9/8/16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C56D7D3-2E16-F142-9BA8-60E7A786D16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56D7D3-2E16-F142-9BA8-60E7A786D16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19B35-DB47-F144-B43A-925A5B7D6D11}" type="datetimeFigureOut">
              <a:rPr lang="en-US" smtClean="0"/>
              <a:t>9/8/16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56D7D3-2E16-F142-9BA8-60E7A786D16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E519B35-DB47-F144-B43A-925A5B7D6D11}" type="datetimeFigureOut">
              <a:rPr lang="en-US" smtClean="0"/>
              <a:t>9/8/16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56D7D3-2E16-F142-9BA8-60E7A786D164}"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E519B35-DB47-F144-B43A-925A5B7D6D11}" type="datetimeFigureOut">
              <a:rPr lang="en-US" smtClean="0"/>
              <a:t>9/8/16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56D7D3-2E16-F142-9BA8-60E7A786D164}"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6E519B35-DB47-F144-B43A-925A5B7D6D11}" type="datetimeFigureOut">
              <a:rPr lang="en-US" smtClean="0"/>
              <a:t>9/8/16</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C56D7D3-2E16-F142-9BA8-60E7A786D16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 id="2147483828" r:id="rId17"/>
    <p:sldLayoutId id="2147483829" r:id="rId18"/>
    <p:sldLayoutId id="2147483830" r:id="rId19"/>
    <p:sldLayoutId id="2147483831"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hyperlink" Target="http://www.fyi.legis.state.tx.us/Home.aspx" TargetMode="External"/><Relationship Id="rId4" Type="http://schemas.openxmlformats.org/officeDocument/2006/relationships/hyperlink" Target="http://www.caselaw.findlaw.com" TargetMode="External"/><Relationship Id="rId5" Type="http://schemas.openxmlformats.org/officeDocument/2006/relationships/hyperlink" Target="http://www.tamft.org" TargetMode="External"/><Relationship Id="rId1" Type="http://schemas.openxmlformats.org/officeDocument/2006/relationships/slideLayout" Target="../slideLayouts/slideLayout2.xml"/><Relationship Id="rId2" Type="http://schemas.openxmlformats.org/officeDocument/2006/relationships/hyperlink" Target="http://www.sunsetintexa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 Id="rId3"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9054"/>
            <a:ext cx="6477000" cy="1448489"/>
          </a:xfrm>
        </p:spPr>
        <p:txBody>
          <a:bodyPr>
            <a:normAutofit/>
          </a:bodyPr>
          <a:lstStyle/>
          <a:p>
            <a:r>
              <a:rPr lang="en-US" dirty="0" smtClean="0"/>
              <a:t>STATE OF THE UNION</a:t>
            </a:r>
            <a:endParaRPr lang="en-US" dirty="0"/>
          </a:p>
        </p:txBody>
      </p:sp>
      <p:sp>
        <p:nvSpPr>
          <p:cNvPr id="3" name="Subtitle 2"/>
          <p:cNvSpPr>
            <a:spLocks noGrp="1"/>
          </p:cNvSpPr>
          <p:nvPr>
            <p:ph type="subTitle" idx="1"/>
          </p:nvPr>
        </p:nvSpPr>
        <p:spPr>
          <a:xfrm>
            <a:off x="938696" y="2212418"/>
            <a:ext cx="7748104" cy="4018302"/>
          </a:xfrm>
        </p:spPr>
        <p:txBody>
          <a:bodyPr/>
          <a:lstStyle/>
          <a:p>
            <a:endParaRPr lang="en-US" dirty="0"/>
          </a:p>
          <a:p>
            <a:r>
              <a:rPr lang="en-US" sz="2400" dirty="0" smtClean="0"/>
              <a:t>How our License is doing</a:t>
            </a:r>
            <a:r>
              <a:rPr lang="is-IS" sz="2400" dirty="0" smtClean="0"/>
              <a:t>…......</a:t>
            </a:r>
          </a:p>
          <a:p>
            <a:endParaRPr lang="is-IS" sz="2400" dirty="0"/>
          </a:p>
          <a:p>
            <a:r>
              <a:rPr lang="en-US" sz="2400" dirty="0" smtClean="0"/>
              <a:t>O</a:t>
            </a:r>
            <a:r>
              <a:rPr lang="is-IS" sz="2400" dirty="0" smtClean="0"/>
              <a:t>r the battle between the fueding hatfields and mccoys...</a:t>
            </a:r>
            <a:endParaRPr lang="en-US" sz="2400" dirty="0"/>
          </a:p>
        </p:txBody>
      </p:sp>
      <p:pic>
        <p:nvPicPr>
          <p:cNvPr id="6" name="Picture 5" descr="th-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7043" y="3608319"/>
            <a:ext cx="5013739" cy="3249681"/>
          </a:xfrm>
          <a:prstGeom prst="rect">
            <a:avLst/>
          </a:prstGeom>
        </p:spPr>
      </p:pic>
    </p:spTree>
    <p:extLst>
      <p:ext uri="{BB962C8B-B14F-4D97-AF65-F5344CB8AC3E}">
        <p14:creationId xmlns:p14="http://schemas.microsoft.com/office/powerpoint/2010/main" val="16758716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Or let us know if you have connections</a:t>
            </a:r>
            <a:r>
              <a:rPr lang="en-US" dirty="0" smtClean="0"/>
              <a:t>.</a:t>
            </a:r>
            <a:endParaRPr lang="en-US" dirty="0"/>
          </a:p>
        </p:txBody>
      </p:sp>
      <p:pic>
        <p:nvPicPr>
          <p:cNvPr id="4" name="Content Placeholder 3" descr="goodfellasmensplace.jpg"/>
          <p:cNvPicPr>
            <a:picLocks noGrp="1" noChangeAspect="1"/>
          </p:cNvPicPr>
          <p:nvPr>
            <p:ph idx="1"/>
          </p:nvPr>
        </p:nvPicPr>
        <p:blipFill>
          <a:blip r:embed="rId2">
            <a:extLst>
              <a:ext uri="{28A0092B-C50C-407E-A947-70E740481C1C}">
                <a14:useLocalDpi xmlns:a14="http://schemas.microsoft.com/office/drawing/2010/main" val="0"/>
              </a:ext>
            </a:extLst>
          </a:blip>
          <a:srcRect t="10318" b="10318"/>
          <a:stretch>
            <a:fillRect/>
          </a:stretch>
        </p:blipFill>
        <p:spPr>
          <a:xfrm>
            <a:off x="313554" y="1371600"/>
            <a:ext cx="8607040" cy="5135562"/>
          </a:xfrm>
        </p:spPr>
      </p:pic>
    </p:spTree>
    <p:extLst>
      <p:ext uri="{BB962C8B-B14F-4D97-AF65-F5344CB8AC3E}">
        <p14:creationId xmlns:p14="http://schemas.microsoft.com/office/powerpoint/2010/main" val="2861557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that all? </a:t>
            </a:r>
            <a:endParaRPr lang="en-US" dirty="0"/>
          </a:p>
        </p:txBody>
      </p:sp>
      <p:pic>
        <p:nvPicPr>
          <p:cNvPr id="12" name="Content Placeholder 11" descr="th.jpeg"/>
          <p:cNvPicPr>
            <a:picLocks noGrp="1" noChangeAspect="1"/>
          </p:cNvPicPr>
          <p:nvPr>
            <p:ph idx="1"/>
          </p:nvPr>
        </p:nvPicPr>
        <p:blipFill>
          <a:blip r:embed="rId2">
            <a:extLst>
              <a:ext uri="{28A0092B-C50C-407E-A947-70E740481C1C}">
                <a14:useLocalDpi xmlns:a14="http://schemas.microsoft.com/office/drawing/2010/main" val="0"/>
              </a:ext>
            </a:extLst>
          </a:blip>
          <a:srcRect t="10386" b="10386"/>
          <a:stretch>
            <a:fillRect/>
          </a:stretch>
        </p:blipFill>
        <p:spPr/>
      </p:pic>
      <p:sp>
        <p:nvSpPr>
          <p:cNvPr id="13" name="TextBox 12"/>
          <p:cNvSpPr txBox="1"/>
          <p:nvPr/>
        </p:nvSpPr>
        <p:spPr>
          <a:xfrm>
            <a:off x="914400" y="6184348"/>
            <a:ext cx="7467600" cy="369332"/>
          </a:xfrm>
          <a:prstGeom prst="rect">
            <a:avLst/>
          </a:prstGeom>
          <a:noFill/>
        </p:spPr>
        <p:txBody>
          <a:bodyPr wrap="square" rtlCol="0">
            <a:spAutoFit/>
          </a:bodyPr>
          <a:lstStyle/>
          <a:p>
            <a:r>
              <a:rPr lang="en-US" dirty="0" smtClean="0"/>
              <a:t>Not just yet.  We have bills to file and we will need YOUR help in passing them.</a:t>
            </a:r>
            <a:endParaRPr lang="en-US" dirty="0"/>
          </a:p>
        </p:txBody>
      </p:sp>
    </p:spTree>
    <p:extLst>
      <p:ext uri="{BB962C8B-B14F-4D97-AF65-F5344CB8AC3E}">
        <p14:creationId xmlns:p14="http://schemas.microsoft.com/office/powerpoint/2010/main" val="106980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09" y="503238"/>
            <a:ext cx="8856869" cy="868362"/>
          </a:xfrm>
        </p:spPr>
        <p:txBody>
          <a:bodyPr/>
          <a:lstStyle/>
          <a:p>
            <a:r>
              <a:rPr lang="en-US" dirty="0" smtClean="0"/>
              <a:t>We are good at managing stress</a:t>
            </a:r>
            <a:endParaRPr lang="en-US" dirty="0"/>
          </a:p>
        </p:txBody>
      </p:sp>
      <p:pic>
        <p:nvPicPr>
          <p:cNvPr id="12" name="Content Placeholder 11" descr="th-2.jpeg"/>
          <p:cNvPicPr>
            <a:picLocks noGrp="1" noChangeAspect="1"/>
          </p:cNvPicPr>
          <p:nvPr>
            <p:ph idx="1"/>
          </p:nvPr>
        </p:nvPicPr>
        <p:blipFill>
          <a:blip r:embed="rId2">
            <a:extLst>
              <a:ext uri="{28A0092B-C50C-407E-A947-70E740481C1C}">
                <a14:useLocalDpi xmlns:a14="http://schemas.microsoft.com/office/drawing/2010/main" val="0"/>
              </a:ext>
            </a:extLst>
          </a:blip>
          <a:srcRect t="483" b="483"/>
          <a:stretch>
            <a:fillRect/>
          </a:stretch>
        </p:blipFill>
        <p:spPr>
          <a:xfrm>
            <a:off x="914400" y="1735138"/>
            <a:ext cx="4264991" cy="2516601"/>
          </a:xfrm>
        </p:spPr>
      </p:pic>
      <p:sp>
        <p:nvSpPr>
          <p:cNvPr id="13" name="TextBox 12"/>
          <p:cNvSpPr txBox="1"/>
          <p:nvPr/>
        </p:nvSpPr>
        <p:spPr>
          <a:xfrm>
            <a:off x="5311913" y="1735137"/>
            <a:ext cx="3622262" cy="4524316"/>
          </a:xfrm>
          <a:prstGeom prst="rect">
            <a:avLst/>
          </a:prstGeom>
          <a:noFill/>
        </p:spPr>
        <p:txBody>
          <a:bodyPr wrap="square" rtlCol="0">
            <a:spAutoFit/>
          </a:bodyPr>
          <a:lstStyle/>
          <a:p>
            <a:pPr algn="ctr"/>
            <a:r>
              <a:rPr lang="en-US" dirty="0" smtClean="0"/>
              <a:t>This is not to minimize the issues that are facing Licensed Marriage and Family Therapists</a:t>
            </a:r>
          </a:p>
          <a:p>
            <a:pPr algn="ctr"/>
            <a:endParaRPr lang="en-US" dirty="0"/>
          </a:p>
          <a:p>
            <a:endParaRPr lang="en-US" dirty="0" smtClean="0"/>
          </a:p>
          <a:p>
            <a:endParaRPr lang="en-US" dirty="0"/>
          </a:p>
          <a:p>
            <a:endParaRPr lang="en-US" dirty="0" smtClean="0"/>
          </a:p>
          <a:p>
            <a:pPr algn="ctr"/>
            <a:r>
              <a:rPr lang="en-US" dirty="0" smtClean="0"/>
              <a:t>We are battling a lawsuit.</a:t>
            </a:r>
          </a:p>
          <a:p>
            <a:pPr algn="ctr"/>
            <a:r>
              <a:rPr lang="en-US" dirty="0" smtClean="0"/>
              <a:t>We are under Sunset Review.</a:t>
            </a:r>
          </a:p>
          <a:p>
            <a:pPr algn="ctr"/>
            <a:r>
              <a:rPr lang="en-US" dirty="0" smtClean="0"/>
              <a:t>We are going into a new legislative cycle where we face other threats.</a:t>
            </a:r>
          </a:p>
          <a:p>
            <a:pPr algn="ctr"/>
            <a:endParaRPr lang="en-US" dirty="0" smtClean="0"/>
          </a:p>
          <a:p>
            <a:pPr algn="ctr"/>
            <a:endParaRPr lang="en-US" dirty="0"/>
          </a:p>
          <a:p>
            <a:pPr algn="ctr"/>
            <a:r>
              <a:rPr lang="en-US" dirty="0" smtClean="0"/>
              <a:t>But TAMFT has tools for you to use and we are here to answer your questions.</a:t>
            </a:r>
            <a:endParaRPr lang="en-US" dirty="0"/>
          </a:p>
        </p:txBody>
      </p:sp>
    </p:spTree>
    <p:extLst>
      <p:ext uri="{BB962C8B-B14F-4D97-AF65-F5344CB8AC3E}">
        <p14:creationId xmlns:p14="http://schemas.microsoft.com/office/powerpoint/2010/main" val="1986330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stay?</a:t>
            </a:r>
            <a:endParaRPr lang="en-US" dirty="0"/>
          </a:p>
        </p:txBody>
      </p:sp>
      <p:sp>
        <p:nvSpPr>
          <p:cNvPr id="3" name="Content Placeholder 2"/>
          <p:cNvSpPr>
            <a:spLocks noGrp="1"/>
          </p:cNvSpPr>
          <p:nvPr>
            <p:ph idx="1"/>
          </p:nvPr>
        </p:nvSpPr>
        <p:spPr/>
        <p:txBody>
          <a:bodyPr>
            <a:normAutofit/>
          </a:bodyPr>
          <a:lstStyle/>
          <a:p>
            <a:r>
              <a:rPr lang="en-US" sz="3600" dirty="0" smtClean="0"/>
              <a:t>Belief in what we do! </a:t>
            </a:r>
          </a:p>
          <a:p>
            <a:pPr lvl="3"/>
            <a:endParaRPr lang="en-US" dirty="0"/>
          </a:p>
          <a:p>
            <a:pPr lvl="6"/>
            <a:r>
              <a:rPr lang="en-US" dirty="0" smtClean="0"/>
              <a:t>We are specialists in helping couples stay coupled.</a:t>
            </a:r>
          </a:p>
          <a:p>
            <a:pPr marL="2281237" lvl="6" indent="0">
              <a:buNone/>
            </a:pPr>
            <a:r>
              <a:rPr lang="en-US" dirty="0"/>
              <a:t> </a:t>
            </a:r>
            <a:r>
              <a:rPr lang="en-US" dirty="0" smtClean="0"/>
              <a:t>    </a:t>
            </a:r>
          </a:p>
          <a:p>
            <a:pPr marL="2281237" lvl="6" indent="0">
              <a:buNone/>
            </a:pPr>
            <a:r>
              <a:rPr lang="en-US" dirty="0"/>
              <a:t> </a:t>
            </a:r>
            <a:r>
              <a:rPr lang="en-US" dirty="0" smtClean="0"/>
              <a:t>      We are specialists in helping families overcome   		great odds</a:t>
            </a:r>
          </a:p>
          <a:p>
            <a:pPr lvl="6"/>
            <a:endParaRPr lang="en-US" dirty="0" smtClean="0"/>
          </a:p>
          <a:p>
            <a:pPr lvl="6"/>
            <a:r>
              <a:rPr lang="en-US" dirty="0" smtClean="0"/>
              <a:t>We are specialists in understanding the importance of relational functioning and the impact it empirically has on individuals, families and couples.  </a:t>
            </a:r>
          </a:p>
          <a:p>
            <a:pPr lvl="6"/>
            <a:endParaRPr lang="en-US" dirty="0"/>
          </a:p>
          <a:p>
            <a:pPr marL="2281237" lvl="6" indent="0">
              <a:buNone/>
            </a:pPr>
            <a:endParaRPr lang="en-US" dirty="0"/>
          </a:p>
        </p:txBody>
      </p:sp>
      <p:pic>
        <p:nvPicPr>
          <p:cNvPr id="4" name="Picture 3" descr="j030937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422939"/>
            <a:ext cx="2548128" cy="3657600"/>
          </a:xfrm>
          <a:prstGeom prst="rect">
            <a:avLst/>
          </a:prstGeom>
        </p:spPr>
      </p:pic>
    </p:spTree>
    <p:extLst>
      <p:ext uri="{BB962C8B-B14F-4D97-AF65-F5344CB8AC3E}">
        <p14:creationId xmlns:p14="http://schemas.microsoft.com/office/powerpoint/2010/main" val="102756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Association for Marriage and Family Therapy. </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We work better as a team.  The TAMFT Board is committed as never before to reach out to our Chapters. To help the Chapters and our members with questions and navigation through a complex problem. </a:t>
            </a:r>
          </a:p>
          <a:p>
            <a:r>
              <a:rPr lang="en-US" dirty="0" smtClean="0"/>
              <a:t>The TAMFT Board is made up of volunteers, MFT’s like you who have vowed to fight for the independency of our license.  Volunteers who are willing to take the time out of their practices and teaching to write papers, lobby, and help create an environment where you can practice safely.  </a:t>
            </a:r>
          </a:p>
        </p:txBody>
      </p:sp>
    </p:spTree>
    <p:extLst>
      <p:ext uri="{BB962C8B-B14F-4D97-AF65-F5344CB8AC3E}">
        <p14:creationId xmlns:p14="http://schemas.microsoft.com/office/powerpoint/2010/main" val="421873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88348"/>
            <a:ext cx="7313613" cy="6659217"/>
          </a:xfrm>
        </p:spPr>
        <p:txBody>
          <a:bodyPr>
            <a:normAutofit fontScale="77500" lnSpcReduction="20000"/>
          </a:bodyPr>
          <a:lstStyle/>
          <a:p>
            <a:r>
              <a:rPr lang="en-US" dirty="0" smtClean="0"/>
              <a:t>Licensed Marriage and Family Therapists are now a part of Mental Health America.</a:t>
            </a:r>
          </a:p>
          <a:p>
            <a:r>
              <a:rPr lang="en-US" dirty="0" smtClean="0"/>
              <a:t>Licensed Marriage and Family Therapists are now a part of Texas Coalition for Healthy Minds.</a:t>
            </a:r>
          </a:p>
          <a:p>
            <a:r>
              <a:rPr lang="en-US" dirty="0" smtClean="0"/>
              <a:t>Licensed Marriage and Family Therapists are a part of Department of Family Protective Services, Medicaid/CHIP</a:t>
            </a:r>
          </a:p>
          <a:p>
            <a:r>
              <a:rPr lang="en-US" dirty="0" smtClean="0"/>
              <a:t>Licensed Marriage and Family Therapists work in schools, non-profits, military bases, the VA, the court systems, private practice, correctional facilities and religious institutions.</a:t>
            </a:r>
          </a:p>
          <a:p>
            <a:r>
              <a:rPr lang="en-US" dirty="0" smtClean="0"/>
              <a:t>Marriage and Family Therapy is one of the 5 core mental health disciplines by the US Department of Health and Human Services.</a:t>
            </a:r>
          </a:p>
          <a:p>
            <a:r>
              <a:rPr lang="en-US" dirty="0" smtClean="0"/>
              <a:t>There are over 3500 LMFT’s in Texas, over 1700 LMFT’s who belong to TAMFT.  TAMFT is the ONLY entity who stands between and LMFT and the Legislature. The TSBEMFT Board cannot lobby or pass or introduce bills. </a:t>
            </a:r>
          </a:p>
          <a:p>
            <a:r>
              <a:rPr lang="en-US" dirty="0" smtClean="0"/>
              <a:t>There is empirical evidence that MFT’s provide cost saving treatment in many areas including alcohol and substance addiction, depression, anxiety, child and adolescent conduct problems, psychosomatic complaints and marital problems.  </a:t>
            </a:r>
          </a:p>
          <a:p>
            <a:pPr algn="ctr"/>
            <a:r>
              <a:rPr lang="en-US" sz="2600" u="sng" dirty="0" smtClean="0"/>
              <a:t>BUT YOU KNOW THAT!</a:t>
            </a:r>
            <a:endParaRPr lang="en-US" sz="2600" u="sng" dirty="0"/>
          </a:p>
        </p:txBody>
      </p:sp>
    </p:spTree>
    <p:extLst>
      <p:ext uri="{BB962C8B-B14F-4D97-AF65-F5344CB8AC3E}">
        <p14:creationId xmlns:p14="http://schemas.microsoft.com/office/powerpoint/2010/main" val="1603372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hang on</a:t>
            </a:r>
            <a:r>
              <a:rPr lang="is-IS" dirty="0" smtClean="0"/>
              <a:t>….its about to get fun!</a:t>
            </a:r>
            <a:endParaRPr lang="en-US" dirty="0"/>
          </a:p>
        </p:txBody>
      </p:sp>
      <p:pic>
        <p:nvPicPr>
          <p:cNvPr id="4" name="Content Placeholder 3" descr="th-1.jpeg"/>
          <p:cNvPicPr>
            <a:picLocks noGrp="1" noChangeAspect="1"/>
          </p:cNvPicPr>
          <p:nvPr>
            <p:ph idx="1"/>
          </p:nvPr>
        </p:nvPicPr>
        <p:blipFill>
          <a:blip r:embed="rId2">
            <a:extLst>
              <a:ext uri="{28A0092B-C50C-407E-A947-70E740481C1C}">
                <a14:useLocalDpi xmlns:a14="http://schemas.microsoft.com/office/drawing/2010/main" val="0"/>
              </a:ext>
            </a:extLst>
          </a:blip>
          <a:srcRect t="7119" b="7119"/>
          <a:stretch>
            <a:fillRect/>
          </a:stretch>
        </p:blipFill>
        <p:spPr>
          <a:xfrm>
            <a:off x="2716696" y="2673835"/>
            <a:ext cx="3865217" cy="2439296"/>
          </a:xfrm>
        </p:spPr>
      </p:pic>
      <p:sp>
        <p:nvSpPr>
          <p:cNvPr id="5" name="TextBox 4"/>
          <p:cNvSpPr txBox="1"/>
          <p:nvPr/>
        </p:nvSpPr>
        <p:spPr>
          <a:xfrm>
            <a:off x="1137478" y="5455478"/>
            <a:ext cx="7377043" cy="369332"/>
          </a:xfrm>
          <a:prstGeom prst="rect">
            <a:avLst/>
          </a:prstGeom>
          <a:noFill/>
        </p:spPr>
        <p:txBody>
          <a:bodyPr wrap="square" rtlCol="0">
            <a:spAutoFit/>
          </a:bodyPr>
          <a:lstStyle/>
          <a:p>
            <a:pPr algn="ctr"/>
            <a:r>
              <a:rPr lang="en-US" dirty="0" smtClean="0"/>
              <a:t>TAMFT is looking forward to what is ahead and we want you to be there too!</a:t>
            </a:r>
            <a:endParaRPr lang="en-US" dirty="0"/>
          </a:p>
        </p:txBody>
      </p:sp>
    </p:spTree>
    <p:extLst>
      <p:ext uri="{BB962C8B-B14F-4D97-AF65-F5344CB8AC3E}">
        <p14:creationId xmlns:p14="http://schemas.microsoft.com/office/powerpoint/2010/main" val="2416127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Resources</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2"/>
            </a:endParaRPr>
          </a:p>
          <a:p>
            <a:pPr marL="0" indent="0">
              <a:buNone/>
            </a:pPr>
            <a:r>
              <a:rPr lang="en-US" dirty="0" smtClean="0">
                <a:hlinkClick r:id="rId2"/>
              </a:rPr>
              <a:t>www.sunsetintexas.gov</a:t>
            </a:r>
            <a:endParaRPr lang="en-US" dirty="0" smtClean="0"/>
          </a:p>
          <a:p>
            <a:pPr marL="0" indent="0">
              <a:buNone/>
            </a:pPr>
            <a:r>
              <a:rPr lang="en-US" dirty="0">
                <a:hlinkClick r:id="rId3"/>
              </a:rPr>
              <a:t>http://www.fyi.legis.state.tx.us/</a:t>
            </a:r>
            <a:r>
              <a:rPr lang="en-US" dirty="0" smtClean="0">
                <a:hlinkClick r:id="rId3"/>
              </a:rPr>
              <a:t>Home.aspx</a:t>
            </a:r>
            <a:endParaRPr lang="en-US" dirty="0" smtClean="0"/>
          </a:p>
          <a:p>
            <a:pPr marL="0" indent="0">
              <a:buNone/>
            </a:pPr>
            <a:r>
              <a:rPr lang="en-US" dirty="0" smtClean="0">
                <a:hlinkClick r:id="rId4"/>
              </a:rPr>
              <a:t>www.caselaw.findlaw.com</a:t>
            </a:r>
            <a:endParaRPr lang="en-US" dirty="0" smtClean="0"/>
          </a:p>
          <a:p>
            <a:pPr marL="0" indent="0">
              <a:buNone/>
            </a:pPr>
            <a:r>
              <a:rPr lang="en-US" dirty="0" smtClean="0">
                <a:hlinkClick r:id="rId5"/>
              </a:rPr>
              <a:t>www.tamft.org</a:t>
            </a: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4484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this all about?</a:t>
            </a:r>
            <a:endParaRPr lang="en-US" dirty="0"/>
          </a:p>
        </p:txBody>
      </p:sp>
      <p:sp>
        <p:nvSpPr>
          <p:cNvPr id="3" name="Content Placeholder 2"/>
          <p:cNvSpPr>
            <a:spLocks noGrp="1"/>
          </p:cNvSpPr>
          <p:nvPr>
            <p:ph idx="1"/>
          </p:nvPr>
        </p:nvSpPr>
        <p:spPr/>
        <p:txBody>
          <a:bodyPr>
            <a:normAutofit lnSpcReduction="10000"/>
          </a:bodyPr>
          <a:lstStyle/>
          <a:p>
            <a:pPr algn="ctr"/>
            <a:r>
              <a:rPr lang="en-US" dirty="0" smtClean="0"/>
              <a:t>In 2008 the Texas Medical Associate filed a lawsuit against the Texas State Board of Examiners of Marriage and Family Therapist </a:t>
            </a:r>
          </a:p>
          <a:p>
            <a:pPr algn="ctr"/>
            <a:r>
              <a:rPr lang="en-US" dirty="0" smtClean="0"/>
              <a:t>AND </a:t>
            </a:r>
          </a:p>
          <a:p>
            <a:pPr algn="ctr"/>
            <a:r>
              <a:rPr lang="en-US" dirty="0" smtClean="0"/>
              <a:t>the Texas Associate for Marriage and Family Therapists  </a:t>
            </a:r>
          </a:p>
          <a:p>
            <a:pPr algn="ctr"/>
            <a:endParaRPr lang="en-US" dirty="0"/>
          </a:p>
          <a:p>
            <a:pPr algn="ctr"/>
            <a:r>
              <a:rPr lang="en-US" dirty="0" smtClean="0"/>
              <a:t>The lawsuit no. 03-13-00077-cv can be found in </a:t>
            </a:r>
          </a:p>
          <a:p>
            <a:pPr algn="ctr"/>
            <a:r>
              <a:rPr lang="en-US" dirty="0" smtClean="0"/>
              <a:t>Caselaw.findlaw.com</a:t>
            </a:r>
            <a:endParaRPr lang="en-US" dirty="0"/>
          </a:p>
        </p:txBody>
      </p:sp>
    </p:spTree>
    <p:extLst>
      <p:ext uri="{BB962C8B-B14F-4D97-AF65-F5344CB8AC3E}">
        <p14:creationId xmlns:p14="http://schemas.microsoft.com/office/powerpoint/2010/main" val="386631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284" y="377279"/>
            <a:ext cx="7313613" cy="545388"/>
          </a:xfrm>
        </p:spPr>
        <p:txBody>
          <a:bodyPr/>
          <a:lstStyle/>
          <a:p>
            <a:r>
              <a:rPr lang="en-US" dirty="0" smtClean="0"/>
              <a:t>Difference between Statute and Rules?????</a:t>
            </a:r>
            <a:endParaRPr lang="en-US" dirty="0"/>
          </a:p>
        </p:txBody>
      </p:sp>
      <p:pic>
        <p:nvPicPr>
          <p:cNvPr id="14" name="Content Placeholder 13" descr="david_2898819b.jpg"/>
          <p:cNvPicPr>
            <a:picLocks noGrp="1" noChangeAspect="1"/>
          </p:cNvPicPr>
          <p:nvPr>
            <p:ph idx="1"/>
          </p:nvPr>
        </p:nvPicPr>
        <p:blipFill>
          <a:blip r:embed="rId2">
            <a:extLst>
              <a:ext uri="{28A0092B-C50C-407E-A947-70E740481C1C}">
                <a14:useLocalDpi xmlns:a14="http://schemas.microsoft.com/office/drawing/2010/main" val="0"/>
              </a:ext>
            </a:extLst>
          </a:blip>
          <a:srcRect l="21033" r="21033"/>
          <a:stretch>
            <a:fillRect/>
          </a:stretch>
        </p:blipFill>
        <p:spPr>
          <a:xfrm>
            <a:off x="528637" y="1292225"/>
            <a:ext cx="8173623" cy="5676900"/>
          </a:xfrm>
        </p:spPr>
      </p:pic>
      <p:pic>
        <p:nvPicPr>
          <p:cNvPr id="15" name="Picture 14" descr="th-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8261" y="3251589"/>
            <a:ext cx="1082262" cy="1112014"/>
          </a:xfrm>
          <a:prstGeom prst="rect">
            <a:avLst/>
          </a:prstGeom>
        </p:spPr>
      </p:pic>
    </p:spTree>
    <p:extLst>
      <p:ext uri="{BB962C8B-B14F-4D97-AF65-F5344CB8AC3E}">
        <p14:creationId xmlns:p14="http://schemas.microsoft.com/office/powerpoint/2010/main" val="107877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a:xfrm>
            <a:off x="287728" y="99213"/>
            <a:ext cx="8651640" cy="6667016"/>
          </a:xfrm>
        </p:spPr>
        <p:txBody>
          <a:bodyPr>
            <a:normAutofit fontScale="85000" lnSpcReduction="20000"/>
          </a:bodyPr>
          <a:lstStyle/>
          <a:p>
            <a:pPr algn="ctr"/>
            <a:r>
              <a:rPr lang="en-US" u="sng" dirty="0"/>
              <a:t>OCCUPATIONS CODE</a:t>
            </a:r>
          </a:p>
          <a:p>
            <a:pPr algn="ctr"/>
            <a:r>
              <a:rPr lang="en-US" dirty="0"/>
              <a:t> </a:t>
            </a:r>
          </a:p>
          <a:p>
            <a:pPr algn="ctr"/>
            <a:r>
              <a:rPr lang="en-US" dirty="0"/>
              <a:t>TITLE 3. HEALTH PROFESSIONS</a:t>
            </a:r>
          </a:p>
          <a:p>
            <a:pPr algn="ctr"/>
            <a:r>
              <a:rPr lang="en-US" dirty="0"/>
              <a:t> </a:t>
            </a:r>
          </a:p>
          <a:p>
            <a:pPr algn="ctr"/>
            <a:r>
              <a:rPr lang="en-US" dirty="0"/>
              <a:t>SUBTITLE I. REGULATION OF PSYCHOLOGY AND COUNSELING</a:t>
            </a:r>
          </a:p>
          <a:p>
            <a:pPr algn="ctr"/>
            <a:r>
              <a:rPr lang="en-US" dirty="0"/>
              <a:t> </a:t>
            </a:r>
            <a:r>
              <a:rPr lang="en-US" dirty="0" smtClean="0"/>
              <a:t>CHAPTER </a:t>
            </a:r>
            <a:r>
              <a:rPr lang="en-US" dirty="0"/>
              <a:t>502. MARRIAGE AND FAMILY THERAPISTS</a:t>
            </a:r>
          </a:p>
          <a:p>
            <a:pPr algn="ctr"/>
            <a:r>
              <a:rPr lang="en-US" dirty="0"/>
              <a:t> </a:t>
            </a:r>
          </a:p>
          <a:p>
            <a:pPr algn="ctr"/>
            <a:r>
              <a:rPr lang="en-US" dirty="0"/>
              <a:t> </a:t>
            </a:r>
            <a:r>
              <a:rPr lang="en-US" dirty="0" smtClean="0"/>
              <a:t>SUBCHAPTER </a:t>
            </a:r>
            <a:r>
              <a:rPr lang="en-US" dirty="0"/>
              <a:t>A. GENERAL PROVISIONS</a:t>
            </a:r>
          </a:p>
          <a:p>
            <a:pPr algn="ctr"/>
            <a:r>
              <a:rPr lang="en-US" dirty="0"/>
              <a:t> </a:t>
            </a:r>
            <a:r>
              <a:rPr lang="en-US" dirty="0" smtClean="0"/>
              <a:t>Sec</a:t>
            </a:r>
            <a:r>
              <a:rPr lang="en-US" dirty="0"/>
              <a:t>. 502.001.  SHORT TITLE.  This chapter may be cited as the Licensed Marriage and Family Therapist Act.</a:t>
            </a:r>
          </a:p>
          <a:p>
            <a:pPr algn="ctr"/>
            <a:r>
              <a:rPr lang="en-US" dirty="0"/>
              <a:t> </a:t>
            </a:r>
          </a:p>
          <a:p>
            <a:pPr algn="ctr"/>
            <a:r>
              <a:rPr lang="en-US" dirty="0"/>
              <a:t>(6</a:t>
            </a:r>
            <a:r>
              <a:rPr lang="en-US" u="sng" dirty="0"/>
              <a:t>)  "Marriage and family therapy" means providing professional therapy services to individuals, families, or married couples, alone or in groups, that involve applying family systems theories and techniques.  The term includes the evaluation and remediation of cognitive, affective, behavioral, or relational dysfunction in the context of marriage or family systems.</a:t>
            </a:r>
          </a:p>
          <a:p>
            <a:pPr algn="ctr"/>
            <a:endParaRPr lang="en-US" dirty="0"/>
          </a:p>
        </p:txBody>
      </p:sp>
    </p:spTree>
    <p:extLst>
      <p:ext uri="{BB962C8B-B14F-4D97-AF65-F5344CB8AC3E}">
        <p14:creationId xmlns:p14="http://schemas.microsoft.com/office/powerpoint/2010/main" val="193305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17492" y="277792"/>
            <a:ext cx="8624878" cy="6389226"/>
          </a:xfrm>
        </p:spPr>
        <p:txBody>
          <a:bodyPr>
            <a:normAutofit fontScale="25000" lnSpcReduction="20000"/>
          </a:bodyPr>
          <a:lstStyle/>
          <a:p>
            <a:pPr algn="ctr"/>
            <a:endParaRPr lang="en-US" sz="5200" b="1" i="1" dirty="0" smtClean="0"/>
          </a:p>
          <a:p>
            <a:pPr algn="ctr"/>
            <a:r>
              <a:rPr lang="en-US" sz="5200" b="1" i="1" dirty="0" smtClean="0"/>
              <a:t>Texas </a:t>
            </a:r>
            <a:r>
              <a:rPr lang="en-US" sz="5200" b="1" i="1" dirty="0"/>
              <a:t>Administrative Code</a:t>
            </a:r>
          </a:p>
          <a:p>
            <a:pPr algn="ctr"/>
            <a:r>
              <a:rPr lang="en-US" sz="5200" b="1" i="1" dirty="0"/>
              <a:t>Title 22. Examining Boards</a:t>
            </a:r>
            <a:endParaRPr lang="en-US" sz="5200" dirty="0"/>
          </a:p>
          <a:p>
            <a:pPr algn="ctr"/>
            <a:r>
              <a:rPr lang="en-US" sz="5200" b="1" i="1" dirty="0"/>
              <a:t>Part 35. Texas State Board of Examiners of Marriage and Family Therapists</a:t>
            </a:r>
            <a:endParaRPr lang="en-US" sz="5200" dirty="0"/>
          </a:p>
          <a:p>
            <a:pPr algn="ctr"/>
            <a:r>
              <a:rPr lang="en-US" sz="5200" b="1" i="1" dirty="0"/>
              <a:t>Chapter 801. Licensure and Regulation of Marriage and Family Therapists</a:t>
            </a:r>
            <a:endParaRPr lang="en-US" sz="5200" dirty="0"/>
          </a:p>
          <a:p>
            <a:pPr algn="ctr"/>
            <a:r>
              <a:rPr lang="en-US" sz="5200" b="1" i="1" dirty="0"/>
              <a:t> </a:t>
            </a:r>
            <a:endParaRPr lang="en-US" sz="5200" b="1" dirty="0"/>
          </a:p>
          <a:p>
            <a:pPr algn="ctr"/>
            <a:r>
              <a:rPr lang="en-US" sz="4800" b="1" i="1" dirty="0"/>
              <a:t>Adopted by the Texas State Board of Examiners of Marriage and Family Therapists</a:t>
            </a:r>
            <a:endParaRPr lang="en-US" sz="4800" b="1" dirty="0"/>
          </a:p>
          <a:p>
            <a:pPr algn="ctr"/>
            <a:r>
              <a:rPr lang="en-US" sz="4800" b="1" i="1" dirty="0"/>
              <a:t>Effective on April 21, 1994; amended to be effective on November 22, 1996; amended to be effective on September 20, 1998; amended to be effective on May 11, 2000; amended to be effective on April 11, 2001; amended to be effective on November 27, 2002; amended to be effective on October 19, 2003; amended to be effective on July 2, 2006; amended to be effective on May 18, 2008; amended to be effective on December 19, 2010; amended to be effective on June 5, 2011; amended to be effective on March 31, 2013, 38 </a:t>
            </a:r>
            <a:r>
              <a:rPr lang="en-US" sz="4800" b="1" i="1" dirty="0" err="1"/>
              <a:t>TexReg</a:t>
            </a:r>
            <a:r>
              <a:rPr lang="en-US" sz="4800" b="1" i="1" dirty="0"/>
              <a:t> 1982; amended to be effective on November 23, 2014, 39 </a:t>
            </a:r>
            <a:r>
              <a:rPr lang="en-US" sz="4800" b="1" i="1" dirty="0" err="1"/>
              <a:t>TexReg</a:t>
            </a:r>
            <a:r>
              <a:rPr lang="en-US" sz="4800" b="1" i="1" dirty="0"/>
              <a:t> 9014; amended to be effective April 16, 2015, 40 </a:t>
            </a:r>
            <a:r>
              <a:rPr lang="en-US" sz="4800" b="1" i="1" dirty="0" err="1"/>
              <a:t>TexReg</a:t>
            </a:r>
            <a:r>
              <a:rPr lang="en-US" sz="4800" b="1" i="1" dirty="0"/>
              <a:t> 2089.</a:t>
            </a:r>
            <a:endParaRPr lang="en-US" sz="4800" b="1" dirty="0"/>
          </a:p>
          <a:p>
            <a:pPr algn="ctr"/>
            <a:r>
              <a:rPr lang="en-US" sz="4800" b="1" i="1" dirty="0"/>
              <a:t> </a:t>
            </a:r>
            <a:endParaRPr lang="en-US" sz="4800" b="1" i="1" dirty="0" smtClean="0"/>
          </a:p>
          <a:p>
            <a:pPr marL="0" indent="0" algn="ctr">
              <a:buNone/>
            </a:pPr>
            <a:r>
              <a:rPr lang="en-US" sz="7200" u="sng" dirty="0" smtClean="0"/>
              <a:t>(</a:t>
            </a:r>
            <a:r>
              <a:rPr lang="en-US" sz="7200" u="sng" dirty="0"/>
              <a:t>13) Diagnostic assessment which utilizes the knowledge organized in the Diagnostic and Statistical Manual of Mental Disorders (DSM) as well as the International Classification of Diseases (ICD) as part of their therapeutic role to help individuals identify their emotional, mental, and behavioral problems when necessary. </a:t>
            </a:r>
          </a:p>
          <a:p>
            <a:pPr algn="ctr"/>
            <a:r>
              <a:rPr lang="en-US" sz="7200" u="sng" dirty="0"/>
              <a:t> </a:t>
            </a:r>
          </a:p>
          <a:p>
            <a:pPr algn="ctr"/>
            <a:r>
              <a:rPr lang="en-US" sz="7200" dirty="0"/>
              <a:t> </a:t>
            </a:r>
          </a:p>
          <a:p>
            <a:endParaRPr lang="en-US" dirty="0"/>
          </a:p>
          <a:p>
            <a:r>
              <a:rPr lang="en-US" dirty="0"/>
              <a:t> </a:t>
            </a:r>
          </a:p>
          <a:p>
            <a:r>
              <a:rPr lang="en-US" dirty="0"/>
              <a:t> </a:t>
            </a:r>
          </a:p>
          <a:p>
            <a:r>
              <a:rPr lang="en-US" dirty="0"/>
              <a:t> </a:t>
            </a:r>
          </a:p>
        </p:txBody>
      </p:sp>
    </p:spTree>
    <p:extLst>
      <p:ext uri="{BB962C8B-B14F-4D97-AF65-F5344CB8AC3E}">
        <p14:creationId xmlns:p14="http://schemas.microsoft.com/office/powerpoint/2010/main" val="100549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IS THAT OUR ONLY ISSUE FACING US TODAY???</a:t>
            </a:r>
            <a:endParaRPr lang="en-US" sz="2000" dirty="0"/>
          </a:p>
        </p:txBody>
      </p:sp>
      <p:pic>
        <p:nvPicPr>
          <p:cNvPr id="4" name="Content Placeholder 3" descr="j0182676.jpg"/>
          <p:cNvPicPr>
            <a:picLocks noGrp="1" noChangeAspect="1"/>
          </p:cNvPicPr>
          <p:nvPr>
            <p:ph idx="1"/>
          </p:nvPr>
        </p:nvPicPr>
        <p:blipFill>
          <a:blip r:embed="rId2">
            <a:extLst>
              <a:ext uri="{28A0092B-C50C-407E-A947-70E740481C1C}">
                <a14:useLocalDpi xmlns:a14="http://schemas.microsoft.com/office/drawing/2010/main" val="0"/>
              </a:ext>
            </a:extLst>
          </a:blip>
          <a:srcRect t="8406" b="8406"/>
          <a:stretch>
            <a:fillRect/>
          </a:stretch>
        </p:blipFill>
        <p:spPr/>
      </p:pic>
    </p:spTree>
    <p:extLst>
      <p:ext uri="{BB962C8B-B14F-4D97-AF65-F5344CB8AC3E}">
        <p14:creationId xmlns:p14="http://schemas.microsoft.com/office/powerpoint/2010/main" val="346737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Sunset 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agencies in Texas under go a review to see if they are being handled effectively and not a waste of tax payer money. </a:t>
            </a:r>
          </a:p>
          <a:p>
            <a:r>
              <a:rPr lang="en-US" dirty="0" smtClean="0"/>
              <a:t>This process takes place every 12 years or so. </a:t>
            </a:r>
          </a:p>
          <a:p>
            <a:r>
              <a:rPr lang="en-US" dirty="0" smtClean="0"/>
              <a:t>Over seen by an appointed commission comprised of State legislators.</a:t>
            </a:r>
          </a:p>
          <a:p>
            <a:r>
              <a:rPr lang="en-US" dirty="0" smtClean="0"/>
              <a:t>Agencies are asked to make public comments and deliver a “White Paper”. </a:t>
            </a:r>
          </a:p>
          <a:p>
            <a:r>
              <a:rPr lang="en-US" dirty="0" smtClean="0"/>
              <a:t>Sunset in Texas: What you always wanted to know.  </a:t>
            </a:r>
            <a:endParaRPr lang="en-US" dirty="0"/>
          </a:p>
        </p:txBody>
      </p:sp>
    </p:spTree>
    <p:extLst>
      <p:ext uri="{BB962C8B-B14F-4D97-AF65-F5344CB8AC3E}">
        <p14:creationId xmlns:p14="http://schemas.microsoft.com/office/powerpoint/2010/main" val="26715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do?</a:t>
            </a:r>
            <a:endParaRPr lang="en-US" dirty="0"/>
          </a:p>
        </p:txBody>
      </p:sp>
      <p:pic>
        <p:nvPicPr>
          <p:cNvPr id="4" name="Content Placeholder 3" descr="j0178844.jpg"/>
          <p:cNvPicPr>
            <a:picLocks noGrp="1" noChangeAspect="1"/>
          </p:cNvPicPr>
          <p:nvPr>
            <p:ph idx="1"/>
          </p:nvPr>
        </p:nvPicPr>
        <p:blipFill>
          <a:blip r:embed="rId2">
            <a:extLst>
              <a:ext uri="{28A0092B-C50C-407E-A947-70E740481C1C}">
                <a14:useLocalDpi xmlns:a14="http://schemas.microsoft.com/office/drawing/2010/main" val="0"/>
              </a:ext>
            </a:extLst>
          </a:blip>
          <a:srcRect t="8197" b="8197"/>
          <a:stretch>
            <a:fillRect/>
          </a:stretch>
        </p:blipFill>
        <p:spPr/>
      </p:pic>
    </p:spTree>
    <p:extLst>
      <p:ext uri="{BB962C8B-B14F-4D97-AF65-F5344CB8AC3E}">
        <p14:creationId xmlns:p14="http://schemas.microsoft.com/office/powerpoint/2010/main" val="215538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TAMFT Members</a:t>
            </a:r>
            <a:endParaRPr lang="en-US" dirty="0"/>
          </a:p>
        </p:txBody>
      </p:sp>
      <p:sp>
        <p:nvSpPr>
          <p:cNvPr id="3" name="Content Placeholder 2"/>
          <p:cNvSpPr>
            <a:spLocks noGrp="1"/>
          </p:cNvSpPr>
          <p:nvPr>
            <p:ph idx="1"/>
          </p:nvPr>
        </p:nvSpPr>
        <p:spPr/>
        <p:txBody>
          <a:bodyPr>
            <a:normAutofit fontScale="92500"/>
          </a:bodyPr>
          <a:lstStyle/>
          <a:p>
            <a:r>
              <a:rPr lang="en-US" dirty="0" smtClean="0"/>
              <a:t>Add your name to the list to help with the legislative efforts.</a:t>
            </a:r>
          </a:p>
          <a:p>
            <a:r>
              <a:rPr lang="en-US" dirty="0" smtClean="0"/>
              <a:t>Or agree to drop off an information card to your legislator.</a:t>
            </a:r>
          </a:p>
          <a:p>
            <a:r>
              <a:rPr lang="en-US" dirty="0" smtClean="0"/>
              <a:t>Or make a phone call to your legislator.</a:t>
            </a:r>
          </a:p>
          <a:p>
            <a:r>
              <a:rPr lang="en-US" dirty="0" smtClean="0"/>
              <a:t>Or make an appointment to see your Senator or Representative.</a:t>
            </a:r>
          </a:p>
          <a:p>
            <a:r>
              <a:rPr lang="en-US" dirty="0" smtClean="0"/>
              <a:t>Attend Day at the Dome during TAMFT Conference in February.  CEU’s and join in with fellow LMFT’s to walk the Texas Capital halls.</a:t>
            </a:r>
          </a:p>
        </p:txBody>
      </p:sp>
    </p:spTree>
    <p:extLst>
      <p:ext uri="{BB962C8B-B14F-4D97-AF65-F5344CB8AC3E}">
        <p14:creationId xmlns:p14="http://schemas.microsoft.com/office/powerpoint/2010/main" val="357948442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129</TotalTime>
  <Words>735</Words>
  <Application>Microsoft Macintosh PowerPoint</Application>
  <PresentationFormat>On-screen Show (4:3)</PresentationFormat>
  <Paragraphs>99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Inkwell</vt:lpstr>
      <vt:lpstr>STATE OF THE UNION</vt:lpstr>
      <vt:lpstr>What’s this all about?</vt:lpstr>
      <vt:lpstr>Difference between Statute and Rules?????</vt:lpstr>
      <vt:lpstr>PowerPoint Presentation</vt:lpstr>
      <vt:lpstr>PowerPoint Presentation</vt:lpstr>
      <vt:lpstr>IS THAT OUR ONLY ISSUE FACING US TODAY???</vt:lpstr>
      <vt:lpstr>Sunset Review</vt:lpstr>
      <vt:lpstr>What Can I do?</vt:lpstr>
      <vt:lpstr>TAMFT Members</vt:lpstr>
      <vt:lpstr>Or let us know if you have connections.</vt:lpstr>
      <vt:lpstr>Is that all? </vt:lpstr>
      <vt:lpstr>We are good at managing stress</vt:lpstr>
      <vt:lpstr>So why stay?</vt:lpstr>
      <vt:lpstr>Texas Association for Marriage and Family Therapy. </vt:lpstr>
      <vt:lpstr>PowerPoint Presentation</vt:lpstr>
      <vt:lpstr>So hang on….its about to get fun!</vt:lpstr>
      <vt:lpstr>Important Resources</vt:lpstr>
    </vt:vector>
  </TitlesOfParts>
  <Company>TALK TO JEANENE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UNION</dc:title>
  <dc:creator>jeanene smith</dc:creator>
  <cp:lastModifiedBy>jeanene smith</cp:lastModifiedBy>
  <cp:revision>12</cp:revision>
  <dcterms:created xsi:type="dcterms:W3CDTF">2016-09-09T02:57:41Z</dcterms:created>
  <dcterms:modified xsi:type="dcterms:W3CDTF">2016-09-09T05:07:06Z</dcterms:modified>
</cp:coreProperties>
</file>